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5" r:id="rId10"/>
    <p:sldId id="263" r:id="rId11"/>
    <p:sldId id="266" r:id="rId12"/>
    <p:sldId id="267" r:id="rId13"/>
    <p:sldId id="268" r:id="rId14"/>
  </p:sldIdLst>
  <p:sldSz cx="12192000" cy="6858000"/>
  <p:notesSz cx="6858000" cy="9144000"/>
  <p:defaultTextStyle>
    <a:defPPr>
      <a:defRPr lang="en-K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E8F6B4-FFAA-4584-99C2-AD25CC66A00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KE"/>
          </a:p>
        </p:txBody>
      </p:sp>
      <p:sp>
        <p:nvSpPr>
          <p:cNvPr id="3" name="Subtitle 2">
            <a:extLst>
              <a:ext uri="{FF2B5EF4-FFF2-40B4-BE49-F238E27FC236}">
                <a16:creationId xmlns:a16="http://schemas.microsoft.com/office/drawing/2014/main" id="{D9A57DBB-1EED-4EAC-86E4-63ACD1CE28F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KE"/>
          </a:p>
        </p:txBody>
      </p:sp>
      <p:sp>
        <p:nvSpPr>
          <p:cNvPr id="4" name="Date Placeholder 3">
            <a:extLst>
              <a:ext uri="{FF2B5EF4-FFF2-40B4-BE49-F238E27FC236}">
                <a16:creationId xmlns:a16="http://schemas.microsoft.com/office/drawing/2014/main" id="{9F1B90C9-B9C5-43B7-8EF0-C4E9EB96BDFE}"/>
              </a:ext>
            </a:extLst>
          </p:cNvPr>
          <p:cNvSpPr>
            <a:spLocks noGrp="1"/>
          </p:cNvSpPr>
          <p:nvPr>
            <p:ph type="dt" sz="half" idx="10"/>
          </p:nvPr>
        </p:nvSpPr>
        <p:spPr/>
        <p:txBody>
          <a:bodyPr/>
          <a:lstStyle/>
          <a:p>
            <a:fld id="{197FDAFB-290C-4128-B133-F0FCA89C58AD}" type="datetimeFigureOut">
              <a:rPr lang="en-KE" smtClean="0"/>
              <a:t>18/03/2021</a:t>
            </a:fld>
            <a:endParaRPr lang="en-KE"/>
          </a:p>
        </p:txBody>
      </p:sp>
      <p:sp>
        <p:nvSpPr>
          <p:cNvPr id="5" name="Footer Placeholder 4">
            <a:extLst>
              <a:ext uri="{FF2B5EF4-FFF2-40B4-BE49-F238E27FC236}">
                <a16:creationId xmlns:a16="http://schemas.microsoft.com/office/drawing/2014/main" id="{164B45CA-63A0-44C7-8EF6-C51878CA85FA}"/>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5EC0531A-6EAB-4ADB-A631-E3D1FF0986AF}"/>
              </a:ext>
            </a:extLst>
          </p:cNvPr>
          <p:cNvSpPr>
            <a:spLocks noGrp="1"/>
          </p:cNvSpPr>
          <p:nvPr>
            <p:ph type="sldNum" sz="quarter" idx="12"/>
          </p:nvPr>
        </p:nvSpPr>
        <p:spPr/>
        <p:txBody>
          <a:bodyPr/>
          <a:lstStyle/>
          <a:p>
            <a:fld id="{920C3AAB-391E-46B3-A800-F7D87875691B}" type="slidenum">
              <a:rPr lang="en-KE" smtClean="0"/>
              <a:t>‹#›</a:t>
            </a:fld>
            <a:endParaRPr lang="en-KE"/>
          </a:p>
        </p:txBody>
      </p:sp>
    </p:spTree>
    <p:extLst>
      <p:ext uri="{BB962C8B-B14F-4D97-AF65-F5344CB8AC3E}">
        <p14:creationId xmlns:p14="http://schemas.microsoft.com/office/powerpoint/2010/main" val="22378226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28D71-208E-4544-A4E0-C6D20424AF33}"/>
              </a:ext>
            </a:extLst>
          </p:cNvPr>
          <p:cNvSpPr>
            <a:spLocks noGrp="1"/>
          </p:cNvSpPr>
          <p:nvPr>
            <p:ph type="title"/>
          </p:nvPr>
        </p:nvSpPr>
        <p:spPr/>
        <p:txBody>
          <a:bodyPr/>
          <a:lstStyle/>
          <a:p>
            <a:r>
              <a:rPr lang="en-US"/>
              <a:t>Click to edit Master title style</a:t>
            </a:r>
            <a:endParaRPr lang="en-KE"/>
          </a:p>
        </p:txBody>
      </p:sp>
      <p:sp>
        <p:nvSpPr>
          <p:cNvPr id="3" name="Vertical Text Placeholder 2">
            <a:extLst>
              <a:ext uri="{FF2B5EF4-FFF2-40B4-BE49-F238E27FC236}">
                <a16:creationId xmlns:a16="http://schemas.microsoft.com/office/drawing/2014/main" id="{507CC03A-2FDB-4CB0-B94E-1F2E47D906C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Date Placeholder 3">
            <a:extLst>
              <a:ext uri="{FF2B5EF4-FFF2-40B4-BE49-F238E27FC236}">
                <a16:creationId xmlns:a16="http://schemas.microsoft.com/office/drawing/2014/main" id="{0A13B462-E4BA-414C-8F56-1DBBAA255660}"/>
              </a:ext>
            </a:extLst>
          </p:cNvPr>
          <p:cNvSpPr>
            <a:spLocks noGrp="1"/>
          </p:cNvSpPr>
          <p:nvPr>
            <p:ph type="dt" sz="half" idx="10"/>
          </p:nvPr>
        </p:nvSpPr>
        <p:spPr/>
        <p:txBody>
          <a:bodyPr/>
          <a:lstStyle/>
          <a:p>
            <a:fld id="{197FDAFB-290C-4128-B133-F0FCA89C58AD}" type="datetimeFigureOut">
              <a:rPr lang="en-KE" smtClean="0"/>
              <a:t>18/03/2021</a:t>
            </a:fld>
            <a:endParaRPr lang="en-KE"/>
          </a:p>
        </p:txBody>
      </p:sp>
      <p:sp>
        <p:nvSpPr>
          <p:cNvPr id="5" name="Footer Placeholder 4">
            <a:extLst>
              <a:ext uri="{FF2B5EF4-FFF2-40B4-BE49-F238E27FC236}">
                <a16:creationId xmlns:a16="http://schemas.microsoft.com/office/drawing/2014/main" id="{F60B6C7C-C3BF-40A8-85A0-A697F3274C44}"/>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326B6215-AE1E-4AD7-B850-4B32AF5ADF57}"/>
              </a:ext>
            </a:extLst>
          </p:cNvPr>
          <p:cNvSpPr>
            <a:spLocks noGrp="1"/>
          </p:cNvSpPr>
          <p:nvPr>
            <p:ph type="sldNum" sz="quarter" idx="12"/>
          </p:nvPr>
        </p:nvSpPr>
        <p:spPr/>
        <p:txBody>
          <a:bodyPr/>
          <a:lstStyle/>
          <a:p>
            <a:fld id="{920C3AAB-391E-46B3-A800-F7D87875691B}" type="slidenum">
              <a:rPr lang="en-KE" smtClean="0"/>
              <a:t>‹#›</a:t>
            </a:fld>
            <a:endParaRPr lang="en-KE"/>
          </a:p>
        </p:txBody>
      </p:sp>
    </p:spTree>
    <p:extLst>
      <p:ext uri="{BB962C8B-B14F-4D97-AF65-F5344CB8AC3E}">
        <p14:creationId xmlns:p14="http://schemas.microsoft.com/office/powerpoint/2010/main" val="466617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B96B6B8-1DA5-47F1-8488-1BEB896503D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KE"/>
          </a:p>
        </p:txBody>
      </p:sp>
      <p:sp>
        <p:nvSpPr>
          <p:cNvPr id="3" name="Vertical Text Placeholder 2">
            <a:extLst>
              <a:ext uri="{FF2B5EF4-FFF2-40B4-BE49-F238E27FC236}">
                <a16:creationId xmlns:a16="http://schemas.microsoft.com/office/drawing/2014/main" id="{324C84E6-BADF-4E02-AAE6-F5980C87B63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Date Placeholder 3">
            <a:extLst>
              <a:ext uri="{FF2B5EF4-FFF2-40B4-BE49-F238E27FC236}">
                <a16:creationId xmlns:a16="http://schemas.microsoft.com/office/drawing/2014/main" id="{585A5D79-6F8A-4A44-8239-5102206143C4}"/>
              </a:ext>
            </a:extLst>
          </p:cNvPr>
          <p:cNvSpPr>
            <a:spLocks noGrp="1"/>
          </p:cNvSpPr>
          <p:nvPr>
            <p:ph type="dt" sz="half" idx="10"/>
          </p:nvPr>
        </p:nvSpPr>
        <p:spPr/>
        <p:txBody>
          <a:bodyPr/>
          <a:lstStyle/>
          <a:p>
            <a:fld id="{197FDAFB-290C-4128-B133-F0FCA89C58AD}" type="datetimeFigureOut">
              <a:rPr lang="en-KE" smtClean="0"/>
              <a:t>18/03/2021</a:t>
            </a:fld>
            <a:endParaRPr lang="en-KE"/>
          </a:p>
        </p:txBody>
      </p:sp>
      <p:sp>
        <p:nvSpPr>
          <p:cNvPr id="5" name="Footer Placeholder 4">
            <a:extLst>
              <a:ext uri="{FF2B5EF4-FFF2-40B4-BE49-F238E27FC236}">
                <a16:creationId xmlns:a16="http://schemas.microsoft.com/office/drawing/2014/main" id="{CEF72040-6BCB-458F-8BF4-AB9BB5A985A9}"/>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9B5300A2-F290-4EE2-AD1D-0EEF6055B289}"/>
              </a:ext>
            </a:extLst>
          </p:cNvPr>
          <p:cNvSpPr>
            <a:spLocks noGrp="1"/>
          </p:cNvSpPr>
          <p:nvPr>
            <p:ph type="sldNum" sz="quarter" idx="12"/>
          </p:nvPr>
        </p:nvSpPr>
        <p:spPr/>
        <p:txBody>
          <a:bodyPr/>
          <a:lstStyle/>
          <a:p>
            <a:fld id="{920C3AAB-391E-46B3-A800-F7D87875691B}" type="slidenum">
              <a:rPr lang="en-KE" smtClean="0"/>
              <a:t>‹#›</a:t>
            </a:fld>
            <a:endParaRPr lang="en-KE"/>
          </a:p>
        </p:txBody>
      </p:sp>
    </p:spTree>
    <p:extLst>
      <p:ext uri="{BB962C8B-B14F-4D97-AF65-F5344CB8AC3E}">
        <p14:creationId xmlns:p14="http://schemas.microsoft.com/office/powerpoint/2010/main" val="2811058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3D3E80-1EFF-49E5-AA6C-F20E66ECCB83}"/>
              </a:ext>
            </a:extLst>
          </p:cNvPr>
          <p:cNvSpPr>
            <a:spLocks noGrp="1"/>
          </p:cNvSpPr>
          <p:nvPr>
            <p:ph type="title"/>
          </p:nvPr>
        </p:nvSpPr>
        <p:spPr/>
        <p:txBody>
          <a:bodyPr/>
          <a:lstStyle/>
          <a:p>
            <a:r>
              <a:rPr lang="en-US"/>
              <a:t>Click to edit Master title style</a:t>
            </a:r>
            <a:endParaRPr lang="en-KE"/>
          </a:p>
        </p:txBody>
      </p:sp>
      <p:sp>
        <p:nvSpPr>
          <p:cNvPr id="3" name="Content Placeholder 2">
            <a:extLst>
              <a:ext uri="{FF2B5EF4-FFF2-40B4-BE49-F238E27FC236}">
                <a16:creationId xmlns:a16="http://schemas.microsoft.com/office/drawing/2014/main" id="{BBD795B9-413A-4AD1-BEEB-86A2593CDAB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Date Placeholder 3">
            <a:extLst>
              <a:ext uri="{FF2B5EF4-FFF2-40B4-BE49-F238E27FC236}">
                <a16:creationId xmlns:a16="http://schemas.microsoft.com/office/drawing/2014/main" id="{10AEA675-8F66-4C3C-88A9-E333FD035EC7}"/>
              </a:ext>
            </a:extLst>
          </p:cNvPr>
          <p:cNvSpPr>
            <a:spLocks noGrp="1"/>
          </p:cNvSpPr>
          <p:nvPr>
            <p:ph type="dt" sz="half" idx="10"/>
          </p:nvPr>
        </p:nvSpPr>
        <p:spPr/>
        <p:txBody>
          <a:bodyPr/>
          <a:lstStyle/>
          <a:p>
            <a:fld id="{197FDAFB-290C-4128-B133-F0FCA89C58AD}" type="datetimeFigureOut">
              <a:rPr lang="en-KE" smtClean="0"/>
              <a:t>18/03/2021</a:t>
            </a:fld>
            <a:endParaRPr lang="en-KE"/>
          </a:p>
        </p:txBody>
      </p:sp>
      <p:sp>
        <p:nvSpPr>
          <p:cNvPr id="5" name="Footer Placeholder 4">
            <a:extLst>
              <a:ext uri="{FF2B5EF4-FFF2-40B4-BE49-F238E27FC236}">
                <a16:creationId xmlns:a16="http://schemas.microsoft.com/office/drawing/2014/main" id="{41C4AE1F-03FD-4699-B26E-CAC889E2C5CC}"/>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CB38371C-15A6-4C36-BD14-A8B3C7D45F98}"/>
              </a:ext>
            </a:extLst>
          </p:cNvPr>
          <p:cNvSpPr>
            <a:spLocks noGrp="1"/>
          </p:cNvSpPr>
          <p:nvPr>
            <p:ph type="sldNum" sz="quarter" idx="12"/>
          </p:nvPr>
        </p:nvSpPr>
        <p:spPr/>
        <p:txBody>
          <a:bodyPr/>
          <a:lstStyle/>
          <a:p>
            <a:fld id="{920C3AAB-391E-46B3-A800-F7D87875691B}" type="slidenum">
              <a:rPr lang="en-KE" smtClean="0"/>
              <a:t>‹#›</a:t>
            </a:fld>
            <a:endParaRPr lang="en-KE"/>
          </a:p>
        </p:txBody>
      </p:sp>
    </p:spTree>
    <p:extLst>
      <p:ext uri="{BB962C8B-B14F-4D97-AF65-F5344CB8AC3E}">
        <p14:creationId xmlns:p14="http://schemas.microsoft.com/office/powerpoint/2010/main" val="30763921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35554-D784-476E-BD7A-52D9F087DFC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KE"/>
          </a:p>
        </p:txBody>
      </p:sp>
      <p:sp>
        <p:nvSpPr>
          <p:cNvPr id="3" name="Text Placeholder 2">
            <a:extLst>
              <a:ext uri="{FF2B5EF4-FFF2-40B4-BE49-F238E27FC236}">
                <a16:creationId xmlns:a16="http://schemas.microsoft.com/office/drawing/2014/main" id="{90AB0492-8E58-45B7-A424-2FF1650C74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BCA7DF9-766C-438E-8DD9-AC58F13D418C}"/>
              </a:ext>
            </a:extLst>
          </p:cNvPr>
          <p:cNvSpPr>
            <a:spLocks noGrp="1"/>
          </p:cNvSpPr>
          <p:nvPr>
            <p:ph type="dt" sz="half" idx="10"/>
          </p:nvPr>
        </p:nvSpPr>
        <p:spPr/>
        <p:txBody>
          <a:bodyPr/>
          <a:lstStyle/>
          <a:p>
            <a:fld id="{197FDAFB-290C-4128-B133-F0FCA89C58AD}" type="datetimeFigureOut">
              <a:rPr lang="en-KE" smtClean="0"/>
              <a:t>18/03/2021</a:t>
            </a:fld>
            <a:endParaRPr lang="en-KE"/>
          </a:p>
        </p:txBody>
      </p:sp>
      <p:sp>
        <p:nvSpPr>
          <p:cNvPr id="5" name="Footer Placeholder 4">
            <a:extLst>
              <a:ext uri="{FF2B5EF4-FFF2-40B4-BE49-F238E27FC236}">
                <a16:creationId xmlns:a16="http://schemas.microsoft.com/office/drawing/2014/main" id="{85F6E76D-4042-4296-B20F-802926684094}"/>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BFF47524-9B95-454D-8B82-C5A3D207E816}"/>
              </a:ext>
            </a:extLst>
          </p:cNvPr>
          <p:cNvSpPr>
            <a:spLocks noGrp="1"/>
          </p:cNvSpPr>
          <p:nvPr>
            <p:ph type="sldNum" sz="quarter" idx="12"/>
          </p:nvPr>
        </p:nvSpPr>
        <p:spPr/>
        <p:txBody>
          <a:bodyPr/>
          <a:lstStyle/>
          <a:p>
            <a:fld id="{920C3AAB-391E-46B3-A800-F7D87875691B}" type="slidenum">
              <a:rPr lang="en-KE" smtClean="0"/>
              <a:t>‹#›</a:t>
            </a:fld>
            <a:endParaRPr lang="en-KE"/>
          </a:p>
        </p:txBody>
      </p:sp>
    </p:spTree>
    <p:extLst>
      <p:ext uri="{BB962C8B-B14F-4D97-AF65-F5344CB8AC3E}">
        <p14:creationId xmlns:p14="http://schemas.microsoft.com/office/powerpoint/2010/main" val="41048248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BD8A8-2BE5-4646-8A3C-B0163924139E}"/>
              </a:ext>
            </a:extLst>
          </p:cNvPr>
          <p:cNvSpPr>
            <a:spLocks noGrp="1"/>
          </p:cNvSpPr>
          <p:nvPr>
            <p:ph type="title"/>
          </p:nvPr>
        </p:nvSpPr>
        <p:spPr/>
        <p:txBody>
          <a:bodyPr/>
          <a:lstStyle/>
          <a:p>
            <a:r>
              <a:rPr lang="en-US"/>
              <a:t>Click to edit Master title style</a:t>
            </a:r>
            <a:endParaRPr lang="en-KE"/>
          </a:p>
        </p:txBody>
      </p:sp>
      <p:sp>
        <p:nvSpPr>
          <p:cNvPr id="3" name="Content Placeholder 2">
            <a:extLst>
              <a:ext uri="{FF2B5EF4-FFF2-40B4-BE49-F238E27FC236}">
                <a16:creationId xmlns:a16="http://schemas.microsoft.com/office/drawing/2014/main" id="{92F1C29D-3E87-42E0-BA78-55EDC805956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Content Placeholder 3">
            <a:extLst>
              <a:ext uri="{FF2B5EF4-FFF2-40B4-BE49-F238E27FC236}">
                <a16:creationId xmlns:a16="http://schemas.microsoft.com/office/drawing/2014/main" id="{34AE9BFC-4173-4A8B-AF6C-1C70C3FEE39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5" name="Date Placeholder 4">
            <a:extLst>
              <a:ext uri="{FF2B5EF4-FFF2-40B4-BE49-F238E27FC236}">
                <a16:creationId xmlns:a16="http://schemas.microsoft.com/office/drawing/2014/main" id="{9D399BA1-444F-41A6-BBD7-4646F88F16F5}"/>
              </a:ext>
            </a:extLst>
          </p:cNvPr>
          <p:cNvSpPr>
            <a:spLocks noGrp="1"/>
          </p:cNvSpPr>
          <p:nvPr>
            <p:ph type="dt" sz="half" idx="10"/>
          </p:nvPr>
        </p:nvSpPr>
        <p:spPr/>
        <p:txBody>
          <a:bodyPr/>
          <a:lstStyle/>
          <a:p>
            <a:fld id="{197FDAFB-290C-4128-B133-F0FCA89C58AD}" type="datetimeFigureOut">
              <a:rPr lang="en-KE" smtClean="0"/>
              <a:t>18/03/2021</a:t>
            </a:fld>
            <a:endParaRPr lang="en-KE"/>
          </a:p>
        </p:txBody>
      </p:sp>
      <p:sp>
        <p:nvSpPr>
          <p:cNvPr id="6" name="Footer Placeholder 5">
            <a:extLst>
              <a:ext uri="{FF2B5EF4-FFF2-40B4-BE49-F238E27FC236}">
                <a16:creationId xmlns:a16="http://schemas.microsoft.com/office/drawing/2014/main" id="{C437899D-8C76-4938-AA77-731E7FF23B26}"/>
              </a:ext>
            </a:extLst>
          </p:cNvPr>
          <p:cNvSpPr>
            <a:spLocks noGrp="1"/>
          </p:cNvSpPr>
          <p:nvPr>
            <p:ph type="ftr" sz="quarter" idx="11"/>
          </p:nvPr>
        </p:nvSpPr>
        <p:spPr/>
        <p:txBody>
          <a:bodyPr/>
          <a:lstStyle/>
          <a:p>
            <a:endParaRPr lang="en-KE"/>
          </a:p>
        </p:txBody>
      </p:sp>
      <p:sp>
        <p:nvSpPr>
          <p:cNvPr id="7" name="Slide Number Placeholder 6">
            <a:extLst>
              <a:ext uri="{FF2B5EF4-FFF2-40B4-BE49-F238E27FC236}">
                <a16:creationId xmlns:a16="http://schemas.microsoft.com/office/drawing/2014/main" id="{84399810-8AF4-4A54-95E1-B22B55DC168B}"/>
              </a:ext>
            </a:extLst>
          </p:cNvPr>
          <p:cNvSpPr>
            <a:spLocks noGrp="1"/>
          </p:cNvSpPr>
          <p:nvPr>
            <p:ph type="sldNum" sz="quarter" idx="12"/>
          </p:nvPr>
        </p:nvSpPr>
        <p:spPr/>
        <p:txBody>
          <a:bodyPr/>
          <a:lstStyle/>
          <a:p>
            <a:fld id="{920C3AAB-391E-46B3-A800-F7D87875691B}" type="slidenum">
              <a:rPr lang="en-KE" smtClean="0"/>
              <a:t>‹#›</a:t>
            </a:fld>
            <a:endParaRPr lang="en-KE"/>
          </a:p>
        </p:txBody>
      </p:sp>
    </p:spTree>
    <p:extLst>
      <p:ext uri="{BB962C8B-B14F-4D97-AF65-F5344CB8AC3E}">
        <p14:creationId xmlns:p14="http://schemas.microsoft.com/office/powerpoint/2010/main" val="538300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E6F82-1D6D-4329-99C8-3EAADFAFDCBB}"/>
              </a:ext>
            </a:extLst>
          </p:cNvPr>
          <p:cNvSpPr>
            <a:spLocks noGrp="1"/>
          </p:cNvSpPr>
          <p:nvPr>
            <p:ph type="title"/>
          </p:nvPr>
        </p:nvSpPr>
        <p:spPr>
          <a:xfrm>
            <a:off x="839788" y="365125"/>
            <a:ext cx="10515600" cy="1325563"/>
          </a:xfrm>
        </p:spPr>
        <p:txBody>
          <a:bodyPr/>
          <a:lstStyle/>
          <a:p>
            <a:r>
              <a:rPr lang="en-US"/>
              <a:t>Click to edit Master title style</a:t>
            </a:r>
            <a:endParaRPr lang="en-KE"/>
          </a:p>
        </p:txBody>
      </p:sp>
      <p:sp>
        <p:nvSpPr>
          <p:cNvPr id="3" name="Text Placeholder 2">
            <a:extLst>
              <a:ext uri="{FF2B5EF4-FFF2-40B4-BE49-F238E27FC236}">
                <a16:creationId xmlns:a16="http://schemas.microsoft.com/office/drawing/2014/main" id="{74FD8AC5-50A7-47D8-B91C-874EAE699C3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353ABCF-67E5-45B4-98F6-05599556AD0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5" name="Text Placeholder 4">
            <a:extLst>
              <a:ext uri="{FF2B5EF4-FFF2-40B4-BE49-F238E27FC236}">
                <a16:creationId xmlns:a16="http://schemas.microsoft.com/office/drawing/2014/main" id="{329B5643-AEBA-446F-8438-2E91DD0A98D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A48ED58-5832-4113-98EB-61516062E09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7" name="Date Placeholder 6">
            <a:extLst>
              <a:ext uri="{FF2B5EF4-FFF2-40B4-BE49-F238E27FC236}">
                <a16:creationId xmlns:a16="http://schemas.microsoft.com/office/drawing/2014/main" id="{083EED93-9091-42E1-B1FB-EA2D596D6D1C}"/>
              </a:ext>
            </a:extLst>
          </p:cNvPr>
          <p:cNvSpPr>
            <a:spLocks noGrp="1"/>
          </p:cNvSpPr>
          <p:nvPr>
            <p:ph type="dt" sz="half" idx="10"/>
          </p:nvPr>
        </p:nvSpPr>
        <p:spPr/>
        <p:txBody>
          <a:bodyPr/>
          <a:lstStyle/>
          <a:p>
            <a:fld id="{197FDAFB-290C-4128-B133-F0FCA89C58AD}" type="datetimeFigureOut">
              <a:rPr lang="en-KE" smtClean="0"/>
              <a:t>18/03/2021</a:t>
            </a:fld>
            <a:endParaRPr lang="en-KE"/>
          </a:p>
        </p:txBody>
      </p:sp>
      <p:sp>
        <p:nvSpPr>
          <p:cNvPr id="8" name="Footer Placeholder 7">
            <a:extLst>
              <a:ext uri="{FF2B5EF4-FFF2-40B4-BE49-F238E27FC236}">
                <a16:creationId xmlns:a16="http://schemas.microsoft.com/office/drawing/2014/main" id="{109DD430-2854-48D6-9BC7-CC898DFA3A68}"/>
              </a:ext>
            </a:extLst>
          </p:cNvPr>
          <p:cNvSpPr>
            <a:spLocks noGrp="1"/>
          </p:cNvSpPr>
          <p:nvPr>
            <p:ph type="ftr" sz="quarter" idx="11"/>
          </p:nvPr>
        </p:nvSpPr>
        <p:spPr/>
        <p:txBody>
          <a:bodyPr/>
          <a:lstStyle/>
          <a:p>
            <a:endParaRPr lang="en-KE"/>
          </a:p>
        </p:txBody>
      </p:sp>
      <p:sp>
        <p:nvSpPr>
          <p:cNvPr id="9" name="Slide Number Placeholder 8">
            <a:extLst>
              <a:ext uri="{FF2B5EF4-FFF2-40B4-BE49-F238E27FC236}">
                <a16:creationId xmlns:a16="http://schemas.microsoft.com/office/drawing/2014/main" id="{F3C2A444-961D-4F24-B491-D19ACC425F4E}"/>
              </a:ext>
            </a:extLst>
          </p:cNvPr>
          <p:cNvSpPr>
            <a:spLocks noGrp="1"/>
          </p:cNvSpPr>
          <p:nvPr>
            <p:ph type="sldNum" sz="quarter" idx="12"/>
          </p:nvPr>
        </p:nvSpPr>
        <p:spPr/>
        <p:txBody>
          <a:bodyPr/>
          <a:lstStyle/>
          <a:p>
            <a:fld id="{920C3AAB-391E-46B3-A800-F7D87875691B}" type="slidenum">
              <a:rPr lang="en-KE" smtClean="0"/>
              <a:t>‹#›</a:t>
            </a:fld>
            <a:endParaRPr lang="en-KE"/>
          </a:p>
        </p:txBody>
      </p:sp>
    </p:spTree>
    <p:extLst>
      <p:ext uri="{BB962C8B-B14F-4D97-AF65-F5344CB8AC3E}">
        <p14:creationId xmlns:p14="http://schemas.microsoft.com/office/powerpoint/2010/main" val="13623283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94F6C3-6A45-4CB8-82F6-01DBDACE3220}"/>
              </a:ext>
            </a:extLst>
          </p:cNvPr>
          <p:cNvSpPr>
            <a:spLocks noGrp="1"/>
          </p:cNvSpPr>
          <p:nvPr>
            <p:ph type="title"/>
          </p:nvPr>
        </p:nvSpPr>
        <p:spPr/>
        <p:txBody>
          <a:bodyPr/>
          <a:lstStyle/>
          <a:p>
            <a:r>
              <a:rPr lang="en-US"/>
              <a:t>Click to edit Master title style</a:t>
            </a:r>
            <a:endParaRPr lang="en-KE"/>
          </a:p>
        </p:txBody>
      </p:sp>
      <p:sp>
        <p:nvSpPr>
          <p:cNvPr id="3" name="Date Placeholder 2">
            <a:extLst>
              <a:ext uri="{FF2B5EF4-FFF2-40B4-BE49-F238E27FC236}">
                <a16:creationId xmlns:a16="http://schemas.microsoft.com/office/drawing/2014/main" id="{5AACEBB7-276A-485B-BDF6-A6049A85F30D}"/>
              </a:ext>
            </a:extLst>
          </p:cNvPr>
          <p:cNvSpPr>
            <a:spLocks noGrp="1"/>
          </p:cNvSpPr>
          <p:nvPr>
            <p:ph type="dt" sz="half" idx="10"/>
          </p:nvPr>
        </p:nvSpPr>
        <p:spPr/>
        <p:txBody>
          <a:bodyPr/>
          <a:lstStyle/>
          <a:p>
            <a:fld id="{197FDAFB-290C-4128-B133-F0FCA89C58AD}" type="datetimeFigureOut">
              <a:rPr lang="en-KE" smtClean="0"/>
              <a:t>18/03/2021</a:t>
            </a:fld>
            <a:endParaRPr lang="en-KE"/>
          </a:p>
        </p:txBody>
      </p:sp>
      <p:sp>
        <p:nvSpPr>
          <p:cNvPr id="4" name="Footer Placeholder 3">
            <a:extLst>
              <a:ext uri="{FF2B5EF4-FFF2-40B4-BE49-F238E27FC236}">
                <a16:creationId xmlns:a16="http://schemas.microsoft.com/office/drawing/2014/main" id="{2362EF30-12ED-4D4D-9D07-F9901B640540}"/>
              </a:ext>
            </a:extLst>
          </p:cNvPr>
          <p:cNvSpPr>
            <a:spLocks noGrp="1"/>
          </p:cNvSpPr>
          <p:nvPr>
            <p:ph type="ftr" sz="quarter" idx="11"/>
          </p:nvPr>
        </p:nvSpPr>
        <p:spPr/>
        <p:txBody>
          <a:bodyPr/>
          <a:lstStyle/>
          <a:p>
            <a:endParaRPr lang="en-KE"/>
          </a:p>
        </p:txBody>
      </p:sp>
      <p:sp>
        <p:nvSpPr>
          <p:cNvPr id="5" name="Slide Number Placeholder 4">
            <a:extLst>
              <a:ext uri="{FF2B5EF4-FFF2-40B4-BE49-F238E27FC236}">
                <a16:creationId xmlns:a16="http://schemas.microsoft.com/office/drawing/2014/main" id="{920BC752-192F-47E4-BC38-83888DFD5DDF}"/>
              </a:ext>
            </a:extLst>
          </p:cNvPr>
          <p:cNvSpPr>
            <a:spLocks noGrp="1"/>
          </p:cNvSpPr>
          <p:nvPr>
            <p:ph type="sldNum" sz="quarter" idx="12"/>
          </p:nvPr>
        </p:nvSpPr>
        <p:spPr/>
        <p:txBody>
          <a:bodyPr/>
          <a:lstStyle/>
          <a:p>
            <a:fld id="{920C3AAB-391E-46B3-A800-F7D87875691B}" type="slidenum">
              <a:rPr lang="en-KE" smtClean="0"/>
              <a:t>‹#›</a:t>
            </a:fld>
            <a:endParaRPr lang="en-KE"/>
          </a:p>
        </p:txBody>
      </p:sp>
    </p:spTree>
    <p:extLst>
      <p:ext uri="{BB962C8B-B14F-4D97-AF65-F5344CB8AC3E}">
        <p14:creationId xmlns:p14="http://schemas.microsoft.com/office/powerpoint/2010/main" val="3841022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74403BC-529A-4B74-8957-15C54C845046}"/>
              </a:ext>
            </a:extLst>
          </p:cNvPr>
          <p:cNvSpPr>
            <a:spLocks noGrp="1"/>
          </p:cNvSpPr>
          <p:nvPr>
            <p:ph type="dt" sz="half" idx="10"/>
          </p:nvPr>
        </p:nvSpPr>
        <p:spPr/>
        <p:txBody>
          <a:bodyPr/>
          <a:lstStyle/>
          <a:p>
            <a:fld id="{197FDAFB-290C-4128-B133-F0FCA89C58AD}" type="datetimeFigureOut">
              <a:rPr lang="en-KE" smtClean="0"/>
              <a:t>18/03/2021</a:t>
            </a:fld>
            <a:endParaRPr lang="en-KE"/>
          </a:p>
        </p:txBody>
      </p:sp>
      <p:sp>
        <p:nvSpPr>
          <p:cNvPr id="3" name="Footer Placeholder 2">
            <a:extLst>
              <a:ext uri="{FF2B5EF4-FFF2-40B4-BE49-F238E27FC236}">
                <a16:creationId xmlns:a16="http://schemas.microsoft.com/office/drawing/2014/main" id="{E19BC4B2-205B-4499-B999-ED108494B372}"/>
              </a:ext>
            </a:extLst>
          </p:cNvPr>
          <p:cNvSpPr>
            <a:spLocks noGrp="1"/>
          </p:cNvSpPr>
          <p:nvPr>
            <p:ph type="ftr" sz="quarter" idx="11"/>
          </p:nvPr>
        </p:nvSpPr>
        <p:spPr/>
        <p:txBody>
          <a:bodyPr/>
          <a:lstStyle/>
          <a:p>
            <a:endParaRPr lang="en-KE"/>
          </a:p>
        </p:txBody>
      </p:sp>
      <p:sp>
        <p:nvSpPr>
          <p:cNvPr id="4" name="Slide Number Placeholder 3">
            <a:extLst>
              <a:ext uri="{FF2B5EF4-FFF2-40B4-BE49-F238E27FC236}">
                <a16:creationId xmlns:a16="http://schemas.microsoft.com/office/drawing/2014/main" id="{60123B36-1325-41F3-A55E-4DC78F576BEF}"/>
              </a:ext>
            </a:extLst>
          </p:cNvPr>
          <p:cNvSpPr>
            <a:spLocks noGrp="1"/>
          </p:cNvSpPr>
          <p:nvPr>
            <p:ph type="sldNum" sz="quarter" idx="12"/>
          </p:nvPr>
        </p:nvSpPr>
        <p:spPr/>
        <p:txBody>
          <a:bodyPr/>
          <a:lstStyle/>
          <a:p>
            <a:fld id="{920C3AAB-391E-46B3-A800-F7D87875691B}" type="slidenum">
              <a:rPr lang="en-KE" smtClean="0"/>
              <a:t>‹#›</a:t>
            </a:fld>
            <a:endParaRPr lang="en-KE"/>
          </a:p>
        </p:txBody>
      </p:sp>
    </p:spTree>
    <p:extLst>
      <p:ext uri="{BB962C8B-B14F-4D97-AF65-F5344CB8AC3E}">
        <p14:creationId xmlns:p14="http://schemas.microsoft.com/office/powerpoint/2010/main" val="42275570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0893AD-344D-413E-9A25-B6408FF1455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KE"/>
          </a:p>
        </p:txBody>
      </p:sp>
      <p:sp>
        <p:nvSpPr>
          <p:cNvPr id="3" name="Content Placeholder 2">
            <a:extLst>
              <a:ext uri="{FF2B5EF4-FFF2-40B4-BE49-F238E27FC236}">
                <a16:creationId xmlns:a16="http://schemas.microsoft.com/office/drawing/2014/main" id="{B10FD9E4-B6E2-4575-8DE8-703348E42F1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Text Placeholder 3">
            <a:extLst>
              <a:ext uri="{FF2B5EF4-FFF2-40B4-BE49-F238E27FC236}">
                <a16:creationId xmlns:a16="http://schemas.microsoft.com/office/drawing/2014/main" id="{6E1E0199-BC39-44D9-9775-67F3F7104F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AC136A-4F1A-41A6-9479-9DEADD37340E}"/>
              </a:ext>
            </a:extLst>
          </p:cNvPr>
          <p:cNvSpPr>
            <a:spLocks noGrp="1"/>
          </p:cNvSpPr>
          <p:nvPr>
            <p:ph type="dt" sz="half" idx="10"/>
          </p:nvPr>
        </p:nvSpPr>
        <p:spPr/>
        <p:txBody>
          <a:bodyPr/>
          <a:lstStyle/>
          <a:p>
            <a:fld id="{197FDAFB-290C-4128-B133-F0FCA89C58AD}" type="datetimeFigureOut">
              <a:rPr lang="en-KE" smtClean="0"/>
              <a:t>18/03/2021</a:t>
            </a:fld>
            <a:endParaRPr lang="en-KE"/>
          </a:p>
        </p:txBody>
      </p:sp>
      <p:sp>
        <p:nvSpPr>
          <p:cNvPr id="6" name="Footer Placeholder 5">
            <a:extLst>
              <a:ext uri="{FF2B5EF4-FFF2-40B4-BE49-F238E27FC236}">
                <a16:creationId xmlns:a16="http://schemas.microsoft.com/office/drawing/2014/main" id="{D15E60B3-6B9C-471F-930B-BB13F28EEC29}"/>
              </a:ext>
            </a:extLst>
          </p:cNvPr>
          <p:cNvSpPr>
            <a:spLocks noGrp="1"/>
          </p:cNvSpPr>
          <p:nvPr>
            <p:ph type="ftr" sz="quarter" idx="11"/>
          </p:nvPr>
        </p:nvSpPr>
        <p:spPr/>
        <p:txBody>
          <a:bodyPr/>
          <a:lstStyle/>
          <a:p>
            <a:endParaRPr lang="en-KE"/>
          </a:p>
        </p:txBody>
      </p:sp>
      <p:sp>
        <p:nvSpPr>
          <p:cNvPr id="7" name="Slide Number Placeholder 6">
            <a:extLst>
              <a:ext uri="{FF2B5EF4-FFF2-40B4-BE49-F238E27FC236}">
                <a16:creationId xmlns:a16="http://schemas.microsoft.com/office/drawing/2014/main" id="{017ECAE6-E43F-459B-96BC-CA9AC2916205}"/>
              </a:ext>
            </a:extLst>
          </p:cNvPr>
          <p:cNvSpPr>
            <a:spLocks noGrp="1"/>
          </p:cNvSpPr>
          <p:nvPr>
            <p:ph type="sldNum" sz="quarter" idx="12"/>
          </p:nvPr>
        </p:nvSpPr>
        <p:spPr/>
        <p:txBody>
          <a:bodyPr/>
          <a:lstStyle/>
          <a:p>
            <a:fld id="{920C3AAB-391E-46B3-A800-F7D87875691B}" type="slidenum">
              <a:rPr lang="en-KE" smtClean="0"/>
              <a:t>‹#›</a:t>
            </a:fld>
            <a:endParaRPr lang="en-KE"/>
          </a:p>
        </p:txBody>
      </p:sp>
    </p:spTree>
    <p:extLst>
      <p:ext uri="{BB962C8B-B14F-4D97-AF65-F5344CB8AC3E}">
        <p14:creationId xmlns:p14="http://schemas.microsoft.com/office/powerpoint/2010/main" val="1687540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ED04F4-4453-4309-9301-396CC2984B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KE"/>
          </a:p>
        </p:txBody>
      </p:sp>
      <p:sp>
        <p:nvSpPr>
          <p:cNvPr id="3" name="Picture Placeholder 2">
            <a:extLst>
              <a:ext uri="{FF2B5EF4-FFF2-40B4-BE49-F238E27FC236}">
                <a16:creationId xmlns:a16="http://schemas.microsoft.com/office/drawing/2014/main" id="{F7023197-2D1E-4900-8C63-3E2588451D1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KE"/>
          </a:p>
        </p:txBody>
      </p:sp>
      <p:sp>
        <p:nvSpPr>
          <p:cNvPr id="4" name="Text Placeholder 3">
            <a:extLst>
              <a:ext uri="{FF2B5EF4-FFF2-40B4-BE49-F238E27FC236}">
                <a16:creationId xmlns:a16="http://schemas.microsoft.com/office/drawing/2014/main" id="{78AA1AE2-E40F-4F35-BDD1-175AB2B741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3121AE2-89B9-40E8-BC18-E2DEF348577D}"/>
              </a:ext>
            </a:extLst>
          </p:cNvPr>
          <p:cNvSpPr>
            <a:spLocks noGrp="1"/>
          </p:cNvSpPr>
          <p:nvPr>
            <p:ph type="dt" sz="half" idx="10"/>
          </p:nvPr>
        </p:nvSpPr>
        <p:spPr/>
        <p:txBody>
          <a:bodyPr/>
          <a:lstStyle/>
          <a:p>
            <a:fld id="{197FDAFB-290C-4128-B133-F0FCA89C58AD}" type="datetimeFigureOut">
              <a:rPr lang="en-KE" smtClean="0"/>
              <a:t>18/03/2021</a:t>
            </a:fld>
            <a:endParaRPr lang="en-KE"/>
          </a:p>
        </p:txBody>
      </p:sp>
      <p:sp>
        <p:nvSpPr>
          <p:cNvPr id="6" name="Footer Placeholder 5">
            <a:extLst>
              <a:ext uri="{FF2B5EF4-FFF2-40B4-BE49-F238E27FC236}">
                <a16:creationId xmlns:a16="http://schemas.microsoft.com/office/drawing/2014/main" id="{EACD6E84-6191-41C7-9E96-DF443A3C0235}"/>
              </a:ext>
            </a:extLst>
          </p:cNvPr>
          <p:cNvSpPr>
            <a:spLocks noGrp="1"/>
          </p:cNvSpPr>
          <p:nvPr>
            <p:ph type="ftr" sz="quarter" idx="11"/>
          </p:nvPr>
        </p:nvSpPr>
        <p:spPr/>
        <p:txBody>
          <a:bodyPr/>
          <a:lstStyle/>
          <a:p>
            <a:endParaRPr lang="en-KE"/>
          </a:p>
        </p:txBody>
      </p:sp>
      <p:sp>
        <p:nvSpPr>
          <p:cNvPr id="7" name="Slide Number Placeholder 6">
            <a:extLst>
              <a:ext uri="{FF2B5EF4-FFF2-40B4-BE49-F238E27FC236}">
                <a16:creationId xmlns:a16="http://schemas.microsoft.com/office/drawing/2014/main" id="{BBF44C4C-56C9-47AA-A8BE-C43FB23C15E9}"/>
              </a:ext>
            </a:extLst>
          </p:cNvPr>
          <p:cNvSpPr>
            <a:spLocks noGrp="1"/>
          </p:cNvSpPr>
          <p:nvPr>
            <p:ph type="sldNum" sz="quarter" idx="12"/>
          </p:nvPr>
        </p:nvSpPr>
        <p:spPr/>
        <p:txBody>
          <a:bodyPr/>
          <a:lstStyle/>
          <a:p>
            <a:fld id="{920C3AAB-391E-46B3-A800-F7D87875691B}" type="slidenum">
              <a:rPr lang="en-KE" smtClean="0"/>
              <a:t>‹#›</a:t>
            </a:fld>
            <a:endParaRPr lang="en-KE"/>
          </a:p>
        </p:txBody>
      </p:sp>
    </p:spTree>
    <p:extLst>
      <p:ext uri="{BB962C8B-B14F-4D97-AF65-F5344CB8AC3E}">
        <p14:creationId xmlns:p14="http://schemas.microsoft.com/office/powerpoint/2010/main" val="38885969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944D689-4E8F-4F1C-A5CD-81592C7DFA9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KE"/>
          </a:p>
        </p:txBody>
      </p:sp>
      <p:sp>
        <p:nvSpPr>
          <p:cNvPr id="3" name="Text Placeholder 2">
            <a:extLst>
              <a:ext uri="{FF2B5EF4-FFF2-40B4-BE49-F238E27FC236}">
                <a16:creationId xmlns:a16="http://schemas.microsoft.com/office/drawing/2014/main" id="{D60926C8-887A-4014-A408-357E1FED866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Date Placeholder 3">
            <a:extLst>
              <a:ext uri="{FF2B5EF4-FFF2-40B4-BE49-F238E27FC236}">
                <a16:creationId xmlns:a16="http://schemas.microsoft.com/office/drawing/2014/main" id="{46982458-8DC3-4172-85DB-66648DA58BD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FDAFB-290C-4128-B133-F0FCA89C58AD}" type="datetimeFigureOut">
              <a:rPr lang="en-KE" smtClean="0"/>
              <a:t>18/03/2021</a:t>
            </a:fld>
            <a:endParaRPr lang="en-KE"/>
          </a:p>
        </p:txBody>
      </p:sp>
      <p:sp>
        <p:nvSpPr>
          <p:cNvPr id="5" name="Footer Placeholder 4">
            <a:extLst>
              <a:ext uri="{FF2B5EF4-FFF2-40B4-BE49-F238E27FC236}">
                <a16:creationId xmlns:a16="http://schemas.microsoft.com/office/drawing/2014/main" id="{FA5D7188-44B9-49A3-A3C1-0401FCB319C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KE"/>
          </a:p>
        </p:txBody>
      </p:sp>
      <p:sp>
        <p:nvSpPr>
          <p:cNvPr id="6" name="Slide Number Placeholder 5">
            <a:extLst>
              <a:ext uri="{FF2B5EF4-FFF2-40B4-BE49-F238E27FC236}">
                <a16:creationId xmlns:a16="http://schemas.microsoft.com/office/drawing/2014/main" id="{383401AB-67DD-4917-BD3F-9BB84324B59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0C3AAB-391E-46B3-A800-F7D87875691B}" type="slidenum">
              <a:rPr lang="en-KE" smtClean="0"/>
              <a:t>‹#›</a:t>
            </a:fld>
            <a:endParaRPr lang="en-KE"/>
          </a:p>
        </p:txBody>
      </p:sp>
    </p:spTree>
    <p:extLst>
      <p:ext uri="{BB962C8B-B14F-4D97-AF65-F5344CB8AC3E}">
        <p14:creationId xmlns:p14="http://schemas.microsoft.com/office/powerpoint/2010/main" val="39633264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K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08C44B-D363-4572-BF84-CEAF90873A52}"/>
              </a:ext>
            </a:extLst>
          </p:cNvPr>
          <p:cNvSpPr>
            <a:spLocks noGrp="1"/>
          </p:cNvSpPr>
          <p:nvPr>
            <p:ph type="ctrTitle"/>
          </p:nvPr>
        </p:nvSpPr>
        <p:spPr/>
        <p:txBody>
          <a:bodyPr/>
          <a:lstStyle/>
          <a:p>
            <a:r>
              <a:rPr lang="en-US" dirty="0"/>
              <a:t>TEA SHOP BUSINESS PLAN</a:t>
            </a:r>
            <a:endParaRPr lang="en-KE" dirty="0"/>
          </a:p>
        </p:txBody>
      </p:sp>
      <p:sp>
        <p:nvSpPr>
          <p:cNvPr id="3" name="Subtitle 2">
            <a:extLst>
              <a:ext uri="{FF2B5EF4-FFF2-40B4-BE49-F238E27FC236}">
                <a16:creationId xmlns:a16="http://schemas.microsoft.com/office/drawing/2014/main" id="{E7FC3CF5-5598-41F3-9CF7-E4F4B083BD22}"/>
              </a:ext>
            </a:extLst>
          </p:cNvPr>
          <p:cNvSpPr>
            <a:spLocks noGrp="1"/>
          </p:cNvSpPr>
          <p:nvPr>
            <p:ph type="subTitle" idx="1"/>
          </p:nvPr>
        </p:nvSpPr>
        <p:spPr/>
        <p:txBody>
          <a:bodyPr/>
          <a:lstStyle/>
          <a:p>
            <a:endParaRPr lang="en-KE" dirty="0"/>
          </a:p>
        </p:txBody>
      </p:sp>
    </p:spTree>
    <p:extLst>
      <p:ext uri="{BB962C8B-B14F-4D97-AF65-F5344CB8AC3E}">
        <p14:creationId xmlns:p14="http://schemas.microsoft.com/office/powerpoint/2010/main" val="37356718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C0641-DE2B-4008-BED8-A3FCCFE63DAB}"/>
              </a:ext>
            </a:extLst>
          </p:cNvPr>
          <p:cNvSpPr>
            <a:spLocks noGrp="1"/>
          </p:cNvSpPr>
          <p:nvPr>
            <p:ph type="title"/>
          </p:nvPr>
        </p:nvSpPr>
        <p:spPr/>
        <p:txBody>
          <a:bodyPr>
            <a:normAutofit fontScale="90000"/>
          </a:bodyPr>
          <a:lstStyle/>
          <a:p>
            <a:r>
              <a:rPr lang="en-US" dirty="0"/>
              <a:t>PRICING Cost</a:t>
            </a:r>
            <a:r>
              <a:rPr lang="en-US" b="1" i="0" dirty="0">
                <a:solidFill>
                  <a:srgbClr val="222222"/>
                </a:solidFill>
                <a:effectLst/>
                <a:latin typeface="Darwin"/>
              </a:rPr>
              <a:t> </a:t>
            </a:r>
            <a:r>
              <a:rPr lang="en-US" sz="4000" i="0" dirty="0">
                <a:solidFill>
                  <a:srgbClr val="222222"/>
                </a:solidFill>
                <a:effectLst/>
                <a:latin typeface="Darwin"/>
              </a:rPr>
              <a:t>of Goods Sold, Expenses and Markup</a:t>
            </a:r>
            <a:br>
              <a:rPr lang="en-US" b="1" i="0" dirty="0">
                <a:solidFill>
                  <a:srgbClr val="222222"/>
                </a:solidFill>
                <a:effectLst/>
                <a:latin typeface="Darwin"/>
              </a:rPr>
            </a:br>
            <a:endParaRPr lang="en-KE" b="1" dirty="0"/>
          </a:p>
        </p:txBody>
      </p:sp>
      <p:sp>
        <p:nvSpPr>
          <p:cNvPr id="3" name="Content Placeholder 2">
            <a:extLst>
              <a:ext uri="{FF2B5EF4-FFF2-40B4-BE49-F238E27FC236}">
                <a16:creationId xmlns:a16="http://schemas.microsoft.com/office/drawing/2014/main" id="{901E7FD5-D629-44E4-8562-17E0A0412BCE}"/>
              </a:ext>
            </a:extLst>
          </p:cNvPr>
          <p:cNvSpPr>
            <a:spLocks noGrp="1"/>
          </p:cNvSpPr>
          <p:nvPr>
            <p:ph idx="1"/>
          </p:nvPr>
        </p:nvSpPr>
        <p:spPr>
          <a:xfrm>
            <a:off x="775648" y="1632922"/>
            <a:ext cx="10515600" cy="4351338"/>
          </a:xfrm>
        </p:spPr>
        <p:txBody>
          <a:bodyPr/>
          <a:lstStyle/>
          <a:p>
            <a:pPr marL="0" indent="0">
              <a:buNone/>
            </a:pPr>
            <a:r>
              <a:rPr lang="en-US" dirty="0">
                <a:latin typeface="+mj-lt"/>
              </a:rPr>
              <a:t>Each business has to do one easy element to be sustainable – bring in greater sales than money spent. That being said, the cash a business spends is divided into  huge categories: cost of goods offered and charges.</a:t>
            </a:r>
            <a:endParaRPr lang="en-KE" dirty="0">
              <a:latin typeface="+mj-lt"/>
            </a:endParaRPr>
          </a:p>
        </p:txBody>
      </p:sp>
    </p:spTree>
    <p:extLst>
      <p:ext uri="{BB962C8B-B14F-4D97-AF65-F5344CB8AC3E}">
        <p14:creationId xmlns:p14="http://schemas.microsoft.com/office/powerpoint/2010/main" val="32462389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5D2B8A-0356-42C9-A6F7-6A5C922083BC}"/>
              </a:ext>
            </a:extLst>
          </p:cNvPr>
          <p:cNvSpPr>
            <a:spLocks noGrp="1"/>
          </p:cNvSpPr>
          <p:nvPr>
            <p:ph type="title"/>
          </p:nvPr>
        </p:nvSpPr>
        <p:spPr/>
        <p:txBody>
          <a:bodyPr/>
          <a:lstStyle/>
          <a:p>
            <a:r>
              <a:rPr lang="en-US" dirty="0"/>
              <a:t>Refining the document</a:t>
            </a:r>
            <a:endParaRPr lang="en-KE" dirty="0"/>
          </a:p>
        </p:txBody>
      </p:sp>
      <p:sp>
        <p:nvSpPr>
          <p:cNvPr id="3" name="Content Placeholder 2">
            <a:extLst>
              <a:ext uri="{FF2B5EF4-FFF2-40B4-BE49-F238E27FC236}">
                <a16:creationId xmlns:a16="http://schemas.microsoft.com/office/drawing/2014/main" id="{D8247DE3-BEEC-4266-AB3C-002F720A86DD}"/>
              </a:ext>
            </a:extLst>
          </p:cNvPr>
          <p:cNvSpPr>
            <a:spLocks noGrp="1"/>
          </p:cNvSpPr>
          <p:nvPr>
            <p:ph idx="1"/>
          </p:nvPr>
        </p:nvSpPr>
        <p:spPr>
          <a:xfrm>
            <a:off x="668740" y="1690688"/>
            <a:ext cx="10685060" cy="4486275"/>
          </a:xfrm>
        </p:spPr>
        <p:txBody>
          <a:bodyPr/>
          <a:lstStyle/>
          <a:p>
            <a:pPr marL="0" indent="0">
              <a:buNone/>
            </a:pPr>
            <a:endParaRPr lang="en-US" sz="1200" dirty="0">
              <a:latin typeface="Times New Roman" panose="02020603050405020304" pitchFamily="18" charset="0"/>
              <a:cs typeface="Times New Roman" panose="02020603050405020304" pitchFamily="18" charset="0"/>
            </a:endParaRPr>
          </a:p>
          <a:p>
            <a:r>
              <a:rPr lang="en-US" dirty="0">
                <a:latin typeface="+mj-lt"/>
                <a:cs typeface="Times New Roman" panose="02020603050405020304" pitchFamily="18" charset="0"/>
              </a:rPr>
              <a:t>expertise Camellia Sinensis- the mystical Plant</a:t>
            </a:r>
          </a:p>
          <a:p>
            <a:r>
              <a:rPr lang="en-US" dirty="0">
                <a:latin typeface="+mj-lt"/>
                <a:cs typeface="Times New Roman" panose="02020603050405020304" pitchFamily="18" charset="0"/>
              </a:rPr>
              <a:t>realize Your middle Competency</a:t>
            </a:r>
          </a:p>
          <a:p>
            <a:r>
              <a:rPr lang="en-US" dirty="0">
                <a:latin typeface="+mj-lt"/>
                <a:cs typeface="Times New Roman" panose="02020603050405020304" pitchFamily="18" charset="0"/>
              </a:rPr>
              <a:t>identify Your target audience &amp; advertising approach</a:t>
            </a:r>
          </a:p>
          <a:p>
            <a:r>
              <a:rPr lang="en-US" dirty="0">
                <a:latin typeface="+mj-lt"/>
                <a:cs typeface="Times New Roman" panose="02020603050405020304" pitchFamily="18" charset="0"/>
              </a:rPr>
              <a:t>Product Packaging</a:t>
            </a:r>
          </a:p>
          <a:p>
            <a:r>
              <a:rPr lang="en-US" dirty="0">
                <a:latin typeface="+mj-lt"/>
                <a:cs typeface="Times New Roman" panose="02020603050405020304" pitchFamily="18" charset="0"/>
              </a:rPr>
              <a:t>Procurement and storage of Teas</a:t>
            </a:r>
          </a:p>
          <a:p>
            <a:r>
              <a:rPr lang="en-US" dirty="0">
                <a:latin typeface="+mj-lt"/>
                <a:cs typeface="Times New Roman" panose="02020603050405020304" pitchFamily="18" charset="0"/>
              </a:rPr>
              <a:t>passion</a:t>
            </a:r>
            <a:endParaRPr lang="en-KE" dirty="0">
              <a:latin typeface="+mj-lt"/>
              <a:cs typeface="Times New Roman" panose="02020603050405020304" pitchFamily="18" charset="0"/>
            </a:endParaRPr>
          </a:p>
        </p:txBody>
      </p:sp>
    </p:spTree>
    <p:extLst>
      <p:ext uri="{BB962C8B-B14F-4D97-AF65-F5344CB8AC3E}">
        <p14:creationId xmlns:p14="http://schemas.microsoft.com/office/powerpoint/2010/main" val="5126961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EAAD8C-7343-45D3-8F95-C0846FCC42BD}"/>
              </a:ext>
            </a:extLst>
          </p:cNvPr>
          <p:cNvSpPr>
            <a:spLocks noGrp="1"/>
          </p:cNvSpPr>
          <p:nvPr>
            <p:ph type="title"/>
          </p:nvPr>
        </p:nvSpPr>
        <p:spPr/>
        <p:txBody>
          <a:bodyPr/>
          <a:lstStyle/>
          <a:p>
            <a:r>
              <a:rPr lang="en-US" dirty="0"/>
              <a:t>Image of tea sales, gross </a:t>
            </a:r>
            <a:r>
              <a:rPr lang="en-US" dirty="0" err="1"/>
              <a:t>marging</a:t>
            </a:r>
            <a:r>
              <a:rPr lang="en-US" dirty="0"/>
              <a:t> and net profit</a:t>
            </a:r>
            <a:endParaRPr lang="en-KE" dirty="0"/>
          </a:p>
        </p:txBody>
      </p:sp>
      <p:pic>
        <p:nvPicPr>
          <p:cNvPr id="3074" name="Picture 2" descr="Tea Room Business Plan - Executive Summary">
            <a:extLst>
              <a:ext uri="{FF2B5EF4-FFF2-40B4-BE49-F238E27FC236}">
                <a16:creationId xmlns:a16="http://schemas.microsoft.com/office/drawing/2014/main" id="{32BD1198-3F9C-402A-800D-21CCB45AFF5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09685" y="1763481"/>
            <a:ext cx="11245754" cy="50945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716653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64999-72DC-4B2B-B139-271CBBDA7BC8}"/>
              </a:ext>
            </a:extLst>
          </p:cNvPr>
          <p:cNvSpPr>
            <a:spLocks noGrp="1"/>
          </p:cNvSpPr>
          <p:nvPr>
            <p:ph type="title"/>
          </p:nvPr>
        </p:nvSpPr>
        <p:spPr/>
        <p:txBody>
          <a:bodyPr>
            <a:normAutofit/>
          </a:bodyPr>
          <a:lstStyle/>
          <a:p>
            <a:r>
              <a:rPr lang="en-US" dirty="0">
                <a:cs typeface="Times New Roman" panose="02020603050405020304" pitchFamily="18" charset="0"/>
              </a:rPr>
              <a:t>An image of tea being served in a tea shop</a:t>
            </a:r>
            <a:endParaRPr lang="en-KE" dirty="0">
              <a:cs typeface="Times New Roman" panose="02020603050405020304" pitchFamily="18" charset="0"/>
            </a:endParaRPr>
          </a:p>
        </p:txBody>
      </p:sp>
      <p:pic>
        <p:nvPicPr>
          <p:cNvPr id="2050" name="Picture 2" descr="laughingandsharing_wuyi_nate-2994">
            <a:extLst>
              <a:ext uri="{FF2B5EF4-FFF2-40B4-BE49-F238E27FC236}">
                <a16:creationId xmlns:a16="http://schemas.microsoft.com/office/drawing/2014/main" id="{F1803844-36FC-4BD3-83DD-62C46152A11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38200" y="1858439"/>
            <a:ext cx="9635320" cy="64212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8356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AFDD8-A509-43E9-918F-B3759595DEEB}"/>
              </a:ext>
            </a:extLst>
          </p:cNvPr>
          <p:cNvSpPr>
            <a:spLocks noGrp="1"/>
          </p:cNvSpPr>
          <p:nvPr>
            <p:ph type="title"/>
          </p:nvPr>
        </p:nvSpPr>
        <p:spPr/>
        <p:txBody>
          <a:bodyPr/>
          <a:lstStyle/>
          <a:p>
            <a:r>
              <a:rPr lang="en-US" dirty="0"/>
              <a:t>Executive summary</a:t>
            </a:r>
            <a:endParaRPr lang="en-KE" dirty="0"/>
          </a:p>
        </p:txBody>
      </p:sp>
      <p:sp>
        <p:nvSpPr>
          <p:cNvPr id="3" name="Content Placeholder 2">
            <a:extLst>
              <a:ext uri="{FF2B5EF4-FFF2-40B4-BE49-F238E27FC236}">
                <a16:creationId xmlns:a16="http://schemas.microsoft.com/office/drawing/2014/main" id="{2165D6EF-92EF-4776-9A72-B5EA5EECA4A4}"/>
              </a:ext>
            </a:extLst>
          </p:cNvPr>
          <p:cNvSpPr>
            <a:spLocks noGrp="1"/>
          </p:cNvSpPr>
          <p:nvPr>
            <p:ph idx="1"/>
          </p:nvPr>
        </p:nvSpPr>
        <p:spPr/>
        <p:txBody>
          <a:bodyPr/>
          <a:lstStyle/>
          <a:p>
            <a:pPr marL="0" indent="0">
              <a:buNone/>
            </a:pPr>
            <a:r>
              <a:rPr lang="en-US" dirty="0"/>
              <a:t>Tea time shop is a new tea room in Florida, USA. Tea time is a constrained legal responsibility company, controlled by way of its proprietor. The managers’ love and know-how of teas will make the transition to proudly owning and strolling a teahouse a herbal step. Jasmine Tea time will provide a full variety of teas (warm and iced), as well as pastries, premium goodies, tea add-ons, and loose teas for taking domestic or giving as items. The manager is a grasp tea tender and has been learning right brewing techniques from her for the final four months. we can train all of our tea tenders inside the proper storage, brewing, and serving of each sort of tea.</a:t>
            </a:r>
            <a:endParaRPr lang="en-KE" dirty="0"/>
          </a:p>
        </p:txBody>
      </p:sp>
    </p:spTree>
    <p:extLst>
      <p:ext uri="{BB962C8B-B14F-4D97-AF65-F5344CB8AC3E}">
        <p14:creationId xmlns:p14="http://schemas.microsoft.com/office/powerpoint/2010/main" val="18789840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72129-CB94-456A-824B-7012B9C26B36}"/>
              </a:ext>
            </a:extLst>
          </p:cNvPr>
          <p:cNvSpPr>
            <a:spLocks noGrp="1"/>
          </p:cNvSpPr>
          <p:nvPr>
            <p:ph type="title"/>
          </p:nvPr>
        </p:nvSpPr>
        <p:spPr/>
        <p:txBody>
          <a:bodyPr/>
          <a:lstStyle/>
          <a:p>
            <a:r>
              <a:rPr lang="en-US" dirty="0"/>
              <a:t>Executive summary</a:t>
            </a:r>
            <a:endParaRPr lang="en-KE" dirty="0"/>
          </a:p>
        </p:txBody>
      </p:sp>
      <p:sp>
        <p:nvSpPr>
          <p:cNvPr id="3" name="Content Placeholder 2">
            <a:extLst>
              <a:ext uri="{FF2B5EF4-FFF2-40B4-BE49-F238E27FC236}">
                <a16:creationId xmlns:a16="http://schemas.microsoft.com/office/drawing/2014/main" id="{0D102C63-F489-4A32-96CC-40078E4D2274}"/>
              </a:ext>
            </a:extLst>
          </p:cNvPr>
          <p:cNvSpPr>
            <a:spLocks noGrp="1"/>
          </p:cNvSpPr>
          <p:nvPr>
            <p:ph idx="1"/>
          </p:nvPr>
        </p:nvSpPr>
        <p:spPr>
          <a:xfrm>
            <a:off x="524301" y="1690688"/>
            <a:ext cx="10515600" cy="4351338"/>
          </a:xfrm>
        </p:spPr>
        <p:txBody>
          <a:bodyPr>
            <a:normAutofit fontScale="47500" lnSpcReduction="20000"/>
          </a:bodyPr>
          <a:lstStyle/>
          <a:p>
            <a:pPr marL="0" indent="0">
              <a:buNone/>
            </a:pPr>
            <a:r>
              <a:rPr lang="en-US" sz="4500" dirty="0">
                <a:latin typeface="+mj-lt"/>
              </a:rPr>
              <a:t>the yank tea marketplace is developing swiftly. Tea income have elevated one hundred sixty five% over the last fifteen years, with the number of tea rooms supplying sit down carrier rising about 15% to approximately 1,500 shops. American interest in tea simply owes a number of its growth to the proliferation of gourmand espresso stores across the on this same duration. most of running the USA has well-known the concept of steeply-priced warm liquids as low priced luxuries, thanks to the advertising efforts of Starbucks, Seattle’s first-rate, and so on. on the same time, style is usually on the circulate – now that fancy coffee beverages are so extensively generic, savvy customers are looking for new, extra specific treats to enjoy. Starbucks estimates that 7% of its $12 billion annual sales presently come from tea. In Simsbury, our ability clients is split between neighborhood citizens and tourists. We assume to without problems generate sales to current devoted tea drinkers, who will right away understand the nice of our services and products. marketing to the tons larger local corporations who are not yet acquainted with top rate teas will emphasize our atmosphere, our prestige-value sales to tourists depend upon a incredibly-seen area, association with the quaint appeal of our city, and promotional efforts in cooperation with different nearby agencies.</a:t>
            </a:r>
          </a:p>
          <a:p>
            <a:pPr marL="0" indent="0">
              <a:buNone/>
            </a:pPr>
            <a:endParaRPr lang="en-US" dirty="0"/>
          </a:p>
        </p:txBody>
      </p:sp>
    </p:spTree>
    <p:extLst>
      <p:ext uri="{BB962C8B-B14F-4D97-AF65-F5344CB8AC3E}">
        <p14:creationId xmlns:p14="http://schemas.microsoft.com/office/powerpoint/2010/main" val="3547197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93AB03-00DF-4883-9ECD-6DDD09BFED41}"/>
              </a:ext>
            </a:extLst>
          </p:cNvPr>
          <p:cNvSpPr>
            <a:spLocks noGrp="1"/>
          </p:cNvSpPr>
          <p:nvPr>
            <p:ph type="title"/>
          </p:nvPr>
        </p:nvSpPr>
        <p:spPr/>
        <p:txBody>
          <a:bodyPr/>
          <a:lstStyle/>
          <a:p>
            <a:r>
              <a:rPr lang="en-US" b="1" i="0" dirty="0">
                <a:solidFill>
                  <a:srgbClr val="343742"/>
                </a:solidFill>
                <a:effectLst/>
                <a:latin typeface="Merriweather"/>
              </a:rPr>
              <a:t>Products and Services</a:t>
            </a:r>
            <a:br>
              <a:rPr lang="en-US" b="1" i="0" dirty="0">
                <a:solidFill>
                  <a:srgbClr val="343742"/>
                </a:solidFill>
                <a:effectLst/>
                <a:latin typeface="Merriweather"/>
              </a:rPr>
            </a:br>
            <a:endParaRPr lang="en-KE" dirty="0"/>
          </a:p>
        </p:txBody>
      </p:sp>
      <p:sp>
        <p:nvSpPr>
          <p:cNvPr id="3" name="Content Placeholder 2">
            <a:extLst>
              <a:ext uri="{FF2B5EF4-FFF2-40B4-BE49-F238E27FC236}">
                <a16:creationId xmlns:a16="http://schemas.microsoft.com/office/drawing/2014/main" id="{3D934281-20D2-41BA-91D3-8400673A5E4A}"/>
              </a:ext>
            </a:extLst>
          </p:cNvPr>
          <p:cNvSpPr>
            <a:spLocks noGrp="1"/>
          </p:cNvSpPr>
          <p:nvPr>
            <p:ph idx="1"/>
          </p:nvPr>
        </p:nvSpPr>
        <p:spPr/>
        <p:txBody>
          <a:bodyPr/>
          <a:lstStyle/>
          <a:p>
            <a:pPr marL="0" indent="0">
              <a:buNone/>
            </a:pPr>
            <a:r>
              <a:rPr lang="en-US" dirty="0">
                <a:latin typeface="+mj-lt"/>
              </a:rPr>
              <a:t> Tea time will focus on top class teas, great goodies, and present baskets. Our full “tea time” experience is complemented by using an assortment of loose teas, top rate candies, tea add-ons and present baskets, all suitable as souvenirs and gifts for our visitor customers. Our intention is to be a destination store for traffic, and a aid for locals searching for items, new studies, and know-how of tea.</a:t>
            </a:r>
            <a:endParaRPr lang="en-KE" dirty="0">
              <a:latin typeface="+mj-lt"/>
            </a:endParaRPr>
          </a:p>
        </p:txBody>
      </p:sp>
    </p:spTree>
    <p:extLst>
      <p:ext uri="{BB962C8B-B14F-4D97-AF65-F5344CB8AC3E}">
        <p14:creationId xmlns:p14="http://schemas.microsoft.com/office/powerpoint/2010/main" val="29116191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22B1B-7B9C-4642-B14F-65510DFB30E8}"/>
              </a:ext>
            </a:extLst>
          </p:cNvPr>
          <p:cNvSpPr>
            <a:spLocks noGrp="1"/>
          </p:cNvSpPr>
          <p:nvPr>
            <p:ph type="title"/>
          </p:nvPr>
        </p:nvSpPr>
        <p:spPr/>
        <p:txBody>
          <a:bodyPr/>
          <a:lstStyle/>
          <a:p>
            <a:r>
              <a:rPr lang="en-US" dirty="0"/>
              <a:t>Market size of the products</a:t>
            </a:r>
            <a:endParaRPr lang="en-KE" dirty="0"/>
          </a:p>
        </p:txBody>
      </p:sp>
      <p:sp>
        <p:nvSpPr>
          <p:cNvPr id="3" name="Content Placeholder 2">
            <a:extLst>
              <a:ext uri="{FF2B5EF4-FFF2-40B4-BE49-F238E27FC236}">
                <a16:creationId xmlns:a16="http://schemas.microsoft.com/office/drawing/2014/main" id="{76BEC19E-B5D6-4E6F-98E8-557F518FE7ED}"/>
              </a:ext>
            </a:extLst>
          </p:cNvPr>
          <p:cNvSpPr>
            <a:spLocks noGrp="1"/>
          </p:cNvSpPr>
          <p:nvPr>
            <p:ph idx="1"/>
          </p:nvPr>
        </p:nvSpPr>
        <p:spPr>
          <a:xfrm>
            <a:off x="619836" y="1525374"/>
            <a:ext cx="10515600" cy="4351338"/>
          </a:xfrm>
        </p:spPr>
        <p:txBody>
          <a:bodyPr/>
          <a:lstStyle/>
          <a:p>
            <a:pPr marL="0" indent="0">
              <a:buNone/>
            </a:pPr>
            <a:r>
              <a:rPr lang="en-US" dirty="0">
                <a:latin typeface="+mj-lt"/>
              </a:rPr>
              <a:t>Tea is the second most widely fed on beverage worldwide and in Florida, following simplest water. In 2018, worldwide tea production amounted to about five. the recent drinks marketplace segment, Tea, consists of black tea, green tea and mate offered in tea bags or as free-leaf tea. This phase does not encompass natural tea, immediate tea, iced tea or similar tea-derived geared up-to-Drink drinks.</a:t>
            </a:r>
            <a:endParaRPr lang="en-KE" dirty="0">
              <a:latin typeface="+mj-lt"/>
            </a:endParaRPr>
          </a:p>
        </p:txBody>
      </p:sp>
    </p:spTree>
    <p:extLst>
      <p:ext uri="{BB962C8B-B14F-4D97-AF65-F5344CB8AC3E}">
        <p14:creationId xmlns:p14="http://schemas.microsoft.com/office/powerpoint/2010/main" val="16419393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A7A378-9A04-430D-A082-B1BCF09D5D41}"/>
              </a:ext>
            </a:extLst>
          </p:cNvPr>
          <p:cNvSpPr>
            <a:spLocks noGrp="1"/>
          </p:cNvSpPr>
          <p:nvPr>
            <p:ph type="title"/>
          </p:nvPr>
        </p:nvSpPr>
        <p:spPr/>
        <p:txBody>
          <a:bodyPr/>
          <a:lstStyle/>
          <a:p>
            <a:r>
              <a:rPr lang="en-US" dirty="0"/>
              <a:t>Growth of the market.</a:t>
            </a:r>
            <a:endParaRPr lang="en-KE" dirty="0"/>
          </a:p>
        </p:txBody>
      </p:sp>
      <p:sp>
        <p:nvSpPr>
          <p:cNvPr id="3" name="Content Placeholder 2">
            <a:extLst>
              <a:ext uri="{FF2B5EF4-FFF2-40B4-BE49-F238E27FC236}">
                <a16:creationId xmlns:a16="http://schemas.microsoft.com/office/drawing/2014/main" id="{FAEB7E66-9A99-41A8-9197-52F98F88F935}"/>
              </a:ext>
            </a:extLst>
          </p:cNvPr>
          <p:cNvSpPr>
            <a:spLocks noGrp="1"/>
          </p:cNvSpPr>
          <p:nvPr>
            <p:ph idx="1"/>
          </p:nvPr>
        </p:nvSpPr>
        <p:spPr/>
        <p:txBody>
          <a:bodyPr/>
          <a:lstStyle/>
          <a:p>
            <a:pPr marL="0" indent="0">
              <a:buNone/>
            </a:pPr>
            <a:r>
              <a:rPr lang="en-US" dirty="0">
                <a:latin typeface="+mj-lt"/>
              </a:rPr>
              <a:t>The global tea market size was estimated at USD 13.31 billion in 2019 and is anticipated to reach USD 14.02 billion in 2020. ... the worldwide tea marketplace is expected to develop at a compound annual boom rate of five.5% from 2019 to 2025 to reach USD 18.forty two billion by using 2025.</a:t>
            </a:r>
            <a:endParaRPr lang="en-KE" dirty="0">
              <a:latin typeface="+mj-lt"/>
            </a:endParaRPr>
          </a:p>
        </p:txBody>
      </p:sp>
    </p:spTree>
    <p:extLst>
      <p:ext uri="{BB962C8B-B14F-4D97-AF65-F5344CB8AC3E}">
        <p14:creationId xmlns:p14="http://schemas.microsoft.com/office/powerpoint/2010/main" val="6445401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B6EED-4175-4420-B9AE-2388D990965B}"/>
              </a:ext>
            </a:extLst>
          </p:cNvPr>
          <p:cNvSpPr>
            <a:spLocks noGrp="1"/>
          </p:cNvSpPr>
          <p:nvPr>
            <p:ph type="title"/>
          </p:nvPr>
        </p:nvSpPr>
        <p:spPr/>
        <p:txBody>
          <a:bodyPr/>
          <a:lstStyle/>
          <a:p>
            <a:endParaRPr lang="en-KE"/>
          </a:p>
        </p:txBody>
      </p:sp>
      <p:pic>
        <p:nvPicPr>
          <p:cNvPr id="1026" name="Picture 2" descr="North America tea market">
            <a:extLst>
              <a:ext uri="{FF2B5EF4-FFF2-40B4-BE49-F238E27FC236}">
                <a16:creationId xmlns:a16="http://schemas.microsoft.com/office/drawing/2014/main" id="{DAA9B8F0-FF5A-4EB2-9C1B-6E004B6D2B52}"/>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38200" y="1754530"/>
            <a:ext cx="7623981" cy="38119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69044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373F740-EB1D-41A6-BDA1-E386F0040687}"/>
              </a:ext>
            </a:extLst>
          </p:cNvPr>
          <p:cNvSpPr txBox="1"/>
          <p:nvPr/>
        </p:nvSpPr>
        <p:spPr>
          <a:xfrm>
            <a:off x="286603" y="504967"/>
            <a:ext cx="10645254" cy="7417415"/>
          </a:xfrm>
          <a:prstGeom prst="rect">
            <a:avLst/>
          </a:prstGeom>
          <a:noFill/>
        </p:spPr>
        <p:txBody>
          <a:bodyPr wrap="square">
            <a:spAutoFit/>
          </a:bodyPr>
          <a:lstStyle/>
          <a:p>
            <a:r>
              <a:rPr lang="en-KE" sz="2800" dirty="0">
                <a:latin typeface="+mj-lt"/>
              </a:rPr>
              <a:t>increasing purchaser disposable earnings and willingness to spend greater on cash on an expansion of merchandise encourages manufacturers to introduce top rate and specific blends. they've brought various healthful substances in their tea blends, to target some of the not unusual fitness situations which include diabetes, obesity, and coronary heart diseases among others. rising software in </a:t>
            </a:r>
            <a:r>
              <a:rPr lang="en-KE" sz="2800" dirty="0" err="1">
                <a:latin typeface="+mj-lt"/>
              </a:rPr>
              <a:t>splendor</a:t>
            </a:r>
            <a:r>
              <a:rPr lang="en-KE" sz="2800" dirty="0">
                <a:latin typeface="+mj-lt"/>
              </a:rPr>
              <a:t> and cosmetic industries is predicted to further fuel the market growth.</a:t>
            </a:r>
            <a:r>
              <a:rPr lang="en-US" sz="2800" dirty="0">
                <a:latin typeface="+mj-lt"/>
              </a:rPr>
              <a:t> Black, inexperienced, and natural teas are the maximum desired product kinds among customers throughout the globe. green tea is known for its antioxidant residences therefore is increasingly consumed by pregnant ladies, fitness aware people, and the older populace. Oolong tea is the combination of each black and inexperienced tea and is determined effective for preventing excessive blood cholesterol levels and kind 2 diabetes. The product is pretty famous in China and Japan. inexperienced and natural teas which includes chamomile and jasmine are also extensively used as a remedy for blemish-loose pores and skin and healthy hair thereby propelling the product call for.</a:t>
            </a:r>
            <a:endParaRPr lang="en-KE" sz="2800" dirty="0">
              <a:latin typeface="+mj-lt"/>
            </a:endParaRPr>
          </a:p>
        </p:txBody>
      </p:sp>
    </p:spTree>
    <p:extLst>
      <p:ext uri="{BB962C8B-B14F-4D97-AF65-F5344CB8AC3E}">
        <p14:creationId xmlns:p14="http://schemas.microsoft.com/office/powerpoint/2010/main" val="42859458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97D9E-530B-4CD3-B996-42B1C69D5831}"/>
              </a:ext>
            </a:extLst>
          </p:cNvPr>
          <p:cNvSpPr>
            <a:spLocks noGrp="1"/>
          </p:cNvSpPr>
          <p:nvPr>
            <p:ph type="title"/>
          </p:nvPr>
        </p:nvSpPr>
        <p:spPr/>
        <p:txBody>
          <a:bodyPr/>
          <a:lstStyle/>
          <a:p>
            <a:r>
              <a:rPr lang="en-US" dirty="0"/>
              <a:t>Advantages of tea business</a:t>
            </a:r>
            <a:endParaRPr lang="en-KE" dirty="0"/>
          </a:p>
        </p:txBody>
      </p:sp>
      <p:sp>
        <p:nvSpPr>
          <p:cNvPr id="3" name="Content Placeholder 2">
            <a:extLst>
              <a:ext uri="{FF2B5EF4-FFF2-40B4-BE49-F238E27FC236}">
                <a16:creationId xmlns:a16="http://schemas.microsoft.com/office/drawing/2014/main" id="{7D9775EF-E22A-41E4-997D-449617FA7931}"/>
              </a:ext>
            </a:extLst>
          </p:cNvPr>
          <p:cNvSpPr>
            <a:spLocks noGrp="1"/>
          </p:cNvSpPr>
          <p:nvPr>
            <p:ph idx="1"/>
          </p:nvPr>
        </p:nvSpPr>
        <p:spPr/>
        <p:txBody>
          <a:bodyPr/>
          <a:lstStyle/>
          <a:p>
            <a:r>
              <a:rPr lang="en-US" dirty="0">
                <a:latin typeface="+mj-lt"/>
              </a:rPr>
              <a:t>access to herbal sources which can be restrained from competitors</a:t>
            </a:r>
          </a:p>
          <a:p>
            <a:r>
              <a:rPr lang="en-US" dirty="0">
                <a:latin typeface="+mj-lt"/>
              </a:rPr>
              <a:t>enormously skilled hard work</a:t>
            </a:r>
          </a:p>
          <a:p>
            <a:r>
              <a:rPr lang="en-US" dirty="0">
                <a:latin typeface="+mj-lt"/>
              </a:rPr>
              <a:t>a unique geographic place</a:t>
            </a:r>
          </a:p>
          <a:p>
            <a:r>
              <a:rPr lang="en-US" dirty="0">
                <a:latin typeface="+mj-lt"/>
              </a:rPr>
              <a:t>access to new or proprietary technology</a:t>
            </a:r>
          </a:p>
          <a:p>
            <a:r>
              <a:rPr lang="en-US" dirty="0">
                <a:latin typeface="+mj-lt"/>
              </a:rPr>
              <a:t>capability to fabricate products at the lowest cost</a:t>
            </a:r>
          </a:p>
          <a:p>
            <a:r>
              <a:rPr lang="en-US" dirty="0">
                <a:latin typeface="+mj-lt"/>
              </a:rPr>
              <a:t>emblem photograph popularity</a:t>
            </a:r>
            <a:endParaRPr lang="en-KE" dirty="0">
              <a:latin typeface="+mj-lt"/>
            </a:endParaRPr>
          </a:p>
        </p:txBody>
      </p:sp>
    </p:spTree>
    <p:extLst>
      <p:ext uri="{BB962C8B-B14F-4D97-AF65-F5344CB8AC3E}">
        <p14:creationId xmlns:p14="http://schemas.microsoft.com/office/powerpoint/2010/main" val="5437318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TotalTime>
  <Words>941</Words>
  <Application>Microsoft Office PowerPoint</Application>
  <PresentationFormat>Widescreen</PresentationFormat>
  <Paragraphs>31</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Darwin</vt:lpstr>
      <vt:lpstr>Merriweather</vt:lpstr>
      <vt:lpstr>Times New Roman</vt:lpstr>
      <vt:lpstr>Office Theme</vt:lpstr>
      <vt:lpstr>TEA SHOP BUSINESS PLAN</vt:lpstr>
      <vt:lpstr>Executive summary</vt:lpstr>
      <vt:lpstr>Executive summary</vt:lpstr>
      <vt:lpstr>Products and Services </vt:lpstr>
      <vt:lpstr>Market size of the products</vt:lpstr>
      <vt:lpstr>Growth of the market.</vt:lpstr>
      <vt:lpstr>PowerPoint Presentation</vt:lpstr>
      <vt:lpstr>PowerPoint Presentation</vt:lpstr>
      <vt:lpstr>Advantages of tea business</vt:lpstr>
      <vt:lpstr>PRICING Cost of Goods Sold, Expenses and Markup </vt:lpstr>
      <vt:lpstr>Refining the document</vt:lpstr>
      <vt:lpstr>Image of tea sales, gross marging and net profit</vt:lpstr>
      <vt:lpstr>An image of tea being served in a tea shop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 SHOP BUSINESS PLAN</dc:title>
  <dc:creator>JOSEPH KIMANI</dc:creator>
  <cp:lastModifiedBy>JOSEPH KIMANI</cp:lastModifiedBy>
  <cp:revision>10</cp:revision>
  <dcterms:created xsi:type="dcterms:W3CDTF">2021-03-18T14:08:44Z</dcterms:created>
  <dcterms:modified xsi:type="dcterms:W3CDTF">2021-03-18T15:34:39Z</dcterms:modified>
</cp:coreProperties>
</file>